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588" r:id="rId1"/>
  </p:sldMasterIdLst>
  <p:notesMasterIdLst>
    <p:notesMasterId r:id="rId25"/>
  </p:notesMasterIdLst>
  <p:handoutMasterIdLst>
    <p:handoutMasterId r:id="rId26"/>
  </p:handoutMasterIdLst>
  <p:sldIdLst>
    <p:sldId id="390" r:id="rId2"/>
    <p:sldId id="495" r:id="rId3"/>
    <p:sldId id="475" r:id="rId4"/>
    <p:sldId id="493" r:id="rId5"/>
    <p:sldId id="479" r:id="rId6"/>
    <p:sldId id="497" r:id="rId7"/>
    <p:sldId id="481" r:id="rId8"/>
    <p:sldId id="499" r:id="rId9"/>
    <p:sldId id="392" r:id="rId10"/>
    <p:sldId id="500" r:id="rId11"/>
    <p:sldId id="474" r:id="rId12"/>
    <p:sldId id="483" r:id="rId13"/>
    <p:sldId id="484" r:id="rId14"/>
    <p:sldId id="494" r:id="rId15"/>
    <p:sldId id="504" r:id="rId16"/>
    <p:sldId id="485" r:id="rId17"/>
    <p:sldId id="502" r:id="rId18"/>
    <p:sldId id="486" r:id="rId19"/>
    <p:sldId id="487" r:id="rId20"/>
    <p:sldId id="496" r:id="rId21"/>
    <p:sldId id="491" r:id="rId22"/>
    <p:sldId id="476" r:id="rId23"/>
    <p:sldId id="439" r:id="rId24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0066"/>
    <a:srgbClr val="EAEAEA"/>
    <a:srgbClr val="BECCE4"/>
    <a:srgbClr val="D3DEEA"/>
    <a:srgbClr val="828383"/>
    <a:srgbClr val="CABED3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 autoAdjust="0"/>
    <p:restoredTop sz="98663" autoAdjust="0"/>
  </p:normalViewPr>
  <p:slideViewPr>
    <p:cSldViewPr snapToGrid="0">
      <p:cViewPr varScale="1">
        <p:scale>
          <a:sx n="120" d="100"/>
          <a:sy n="120" d="100"/>
        </p:scale>
        <p:origin x="81" y="6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760" y="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10F83C2-0F43-4FCE-B67F-943682762035}" type="datetimeFigureOut">
              <a:rPr lang="en-US"/>
              <a:pPr>
                <a:defRPr/>
              </a:pPr>
              <a:t>12/15/2016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F4A9E50-D20B-4B33-8056-ECF8F64B6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9645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FE46860-DF67-48CA-AF88-3A67BF8CD993}" type="datetimeFigureOut">
              <a:rPr lang="en-US"/>
              <a:pPr>
                <a:defRPr/>
              </a:pPr>
              <a:t>12/15/2016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4E9CDCB-51A0-4B9F-B93B-BC88E118EA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94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817E1C-2285-491A-87E6-1088A755A9A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15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817E1C-2285-491A-87E6-1088A755A9A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8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4111626"/>
            <a:ext cx="1727200" cy="1776413"/>
          </a:xfrm>
          <a:prstGeom prst="rect">
            <a:avLst/>
          </a:prstGeom>
          <a:solidFill>
            <a:srgbClr val="DD8047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auto">
          <a:xfrm>
            <a:off x="1828800" y="4111626"/>
            <a:ext cx="10363200" cy="1776413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85" y="6465888"/>
            <a:ext cx="6174316" cy="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400801"/>
            <a:ext cx="2053167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67901"/>
            <a:ext cx="10363200" cy="72013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111626"/>
            <a:ext cx="10363200" cy="1060771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236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 userDrawn="1"/>
        </p:nvSpPr>
        <p:spPr bwMode="white">
          <a:xfrm>
            <a:off x="0" y="1"/>
            <a:ext cx="12192000" cy="320675"/>
          </a:xfrm>
          <a:prstGeom prst="rect">
            <a:avLst/>
          </a:prstGeom>
          <a:solidFill>
            <a:srgbClr val="DD8047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11200" y="0"/>
            <a:ext cx="11480800" cy="2286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0790768" y="6400800"/>
            <a:ext cx="79163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800" b="1" dirty="0">
                <a:solidFill>
                  <a:srgbClr val="000066"/>
                </a:solidFill>
              </a:rPr>
              <a:t>Slide </a:t>
            </a:r>
            <a:fld id="{5196ED05-EAE7-4E19-8D88-3D8DA273B9D5}" type="slidenum">
              <a:rPr lang="en-US" altLang="en-US" sz="800" b="1" smtClean="0">
                <a:solidFill>
                  <a:srgbClr val="000066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000" b="1" dirty="0">
              <a:solidFill>
                <a:srgbClr val="0000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sz="1800"/>
            </a:lvl1pPr>
            <a:lvl2pPr>
              <a:spcBef>
                <a:spcPts val="300"/>
              </a:spcBef>
              <a:spcAft>
                <a:spcPts val="300"/>
              </a:spcAft>
              <a:defRPr sz="1600"/>
            </a:lvl2pPr>
            <a:lvl3pPr>
              <a:spcBef>
                <a:spcPts val="300"/>
              </a:spcBef>
              <a:spcAft>
                <a:spcPts val="300"/>
              </a:spcAft>
              <a:defRPr sz="1400"/>
            </a:lvl3pPr>
            <a:lvl4pPr>
              <a:spcBef>
                <a:spcPts val="300"/>
              </a:spcBef>
              <a:spcAft>
                <a:spcPts val="300"/>
              </a:spcAft>
              <a:defRPr sz="1200"/>
            </a:lvl4pPr>
            <a:lvl5pPr>
              <a:spcBef>
                <a:spcPts val="300"/>
              </a:spcBef>
              <a:spcAft>
                <a:spcPts val="300"/>
              </a:spcAft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268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>
            <a:spLocks noChangeArrowheads="1"/>
          </p:cNvSpPr>
          <p:nvPr userDrawn="1"/>
        </p:nvSpPr>
        <p:spPr bwMode="auto">
          <a:xfrm>
            <a:off x="0" y="4111626"/>
            <a:ext cx="1727200" cy="1776413"/>
          </a:xfrm>
          <a:prstGeom prst="rect">
            <a:avLst/>
          </a:prstGeom>
          <a:solidFill>
            <a:srgbClr val="DD8047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4" name="Rectangle 14"/>
          <p:cNvSpPr>
            <a:spLocks noChangeArrowheads="1"/>
          </p:cNvSpPr>
          <p:nvPr userDrawn="1"/>
        </p:nvSpPr>
        <p:spPr bwMode="auto">
          <a:xfrm>
            <a:off x="1828800" y="4111626"/>
            <a:ext cx="10363200" cy="1776413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400801"/>
            <a:ext cx="2053167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0790768" y="6400800"/>
            <a:ext cx="79163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800" b="1" dirty="0">
                <a:solidFill>
                  <a:srgbClr val="000066"/>
                </a:solidFill>
              </a:rPr>
              <a:t>Slide </a:t>
            </a:r>
            <a:fld id="{0C1FEB85-E51B-4DA9-B5A9-7035B35C947D}" type="slidenum">
              <a:rPr lang="en-US" altLang="en-US" sz="800" b="1" smtClean="0">
                <a:solidFill>
                  <a:srgbClr val="000066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000" b="1" dirty="0">
              <a:solidFill>
                <a:srgbClr val="000066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828800" y="4111626"/>
            <a:ext cx="10363200" cy="1776413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578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 userDrawn="1"/>
        </p:nvSpPr>
        <p:spPr bwMode="white">
          <a:xfrm>
            <a:off x="0" y="1"/>
            <a:ext cx="12192000" cy="320675"/>
          </a:xfrm>
          <a:prstGeom prst="rect">
            <a:avLst/>
          </a:prstGeom>
          <a:solidFill>
            <a:srgbClr val="DD8047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711200" y="0"/>
            <a:ext cx="11480800" cy="2286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0790768" y="6400800"/>
            <a:ext cx="79163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800" b="1" dirty="0">
                <a:solidFill>
                  <a:srgbClr val="000066"/>
                </a:solidFill>
              </a:rPr>
              <a:t>Slide </a:t>
            </a:r>
            <a:fld id="{37E2D015-3970-41D6-9C86-7BB6D7E3FA18}" type="slidenum">
              <a:rPr lang="en-US" altLang="en-US" sz="800" b="1" smtClean="0">
                <a:solidFill>
                  <a:srgbClr val="000066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000" b="1" dirty="0">
              <a:solidFill>
                <a:srgbClr val="0000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91054"/>
            <a:ext cx="5384800" cy="49446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91054"/>
            <a:ext cx="5384800" cy="49446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755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 userDrawn="1"/>
        </p:nvSpPr>
        <p:spPr bwMode="white">
          <a:xfrm>
            <a:off x="0" y="1"/>
            <a:ext cx="12192000" cy="320675"/>
          </a:xfrm>
          <a:prstGeom prst="rect">
            <a:avLst/>
          </a:prstGeom>
          <a:solidFill>
            <a:srgbClr val="DD8047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711200" y="0"/>
            <a:ext cx="11480800" cy="2286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0790768" y="6400800"/>
            <a:ext cx="79163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800" b="1" dirty="0">
                <a:solidFill>
                  <a:srgbClr val="000066"/>
                </a:solidFill>
              </a:rPr>
              <a:t>Slide </a:t>
            </a:r>
            <a:fld id="{F766D7EA-F911-48A6-99E6-747EEFBA2EC7}" type="slidenum">
              <a:rPr lang="en-US" altLang="en-US" sz="800" b="1" smtClean="0">
                <a:solidFill>
                  <a:srgbClr val="000066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000" b="1" dirty="0">
              <a:solidFill>
                <a:srgbClr val="0000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81529"/>
            <a:ext cx="5384800" cy="49446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1171255"/>
            <a:ext cx="5492751" cy="4983484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8674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15951" y="1289051"/>
          <a:ext cx="5369983" cy="4829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9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967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21901" marR="121901" marT="45722" marB="45722">
                    <a:lnL w="31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3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49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21901" marR="121901" marT="45722" marB="45722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3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29351" y="1287464"/>
          <a:ext cx="5372100" cy="4829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967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21949" marR="121949" marT="45722" marB="45722">
                    <a:lnL w="31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3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49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21949" marR="121949" marT="45722" marB="45722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3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9"/>
          <p:cNvSpPr>
            <a:spLocks noChangeArrowheads="1"/>
          </p:cNvSpPr>
          <p:nvPr userDrawn="1"/>
        </p:nvSpPr>
        <p:spPr bwMode="white">
          <a:xfrm>
            <a:off x="0" y="1"/>
            <a:ext cx="12192000" cy="320675"/>
          </a:xfrm>
          <a:prstGeom prst="rect">
            <a:avLst/>
          </a:prstGeom>
          <a:solidFill>
            <a:srgbClr val="DD8047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11200" y="0"/>
            <a:ext cx="11480800" cy="2286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10790768" y="6400800"/>
            <a:ext cx="79163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800" b="1" dirty="0">
                <a:solidFill>
                  <a:srgbClr val="000066"/>
                </a:solidFill>
              </a:rPr>
              <a:t>Slide </a:t>
            </a:r>
            <a:fld id="{EB9F13F1-4855-4427-9018-D4682C3BBAC1}" type="slidenum">
              <a:rPr lang="en-US" altLang="en-US" sz="800" b="1" smtClean="0">
                <a:solidFill>
                  <a:srgbClr val="000066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000" b="1" dirty="0">
              <a:solidFill>
                <a:srgbClr val="0000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6450" y="1787703"/>
            <a:ext cx="5342087" cy="43254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2752" y="1283504"/>
            <a:ext cx="5369957" cy="483652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30703" y="1785991"/>
            <a:ext cx="5342087" cy="43254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17006" y="1281792"/>
            <a:ext cx="5369957" cy="483652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8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ChangeArrowheads="1"/>
          </p:cNvSpPr>
          <p:nvPr userDrawn="1"/>
        </p:nvSpPr>
        <p:spPr bwMode="white">
          <a:xfrm>
            <a:off x="0" y="1"/>
            <a:ext cx="12192000" cy="320675"/>
          </a:xfrm>
          <a:prstGeom prst="rect">
            <a:avLst/>
          </a:prstGeom>
          <a:solidFill>
            <a:srgbClr val="DD8047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4" name="Rectangle 9"/>
          <p:cNvSpPr>
            <a:spLocks noChangeArrowheads="1"/>
          </p:cNvSpPr>
          <p:nvPr userDrawn="1"/>
        </p:nvSpPr>
        <p:spPr bwMode="auto">
          <a:xfrm>
            <a:off x="711200" y="0"/>
            <a:ext cx="11480800" cy="2286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0790768" y="6400800"/>
            <a:ext cx="79163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800" b="1" dirty="0">
                <a:solidFill>
                  <a:srgbClr val="000066"/>
                </a:solidFill>
              </a:rPr>
              <a:t>Slide </a:t>
            </a:r>
            <a:fld id="{F9ACE095-1BFE-4D80-9B90-6A11AEBE4487}" type="slidenum">
              <a:rPr lang="en-US" altLang="en-US" sz="800" b="1" smtClean="0">
                <a:solidFill>
                  <a:srgbClr val="000066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000" b="1" dirty="0">
              <a:solidFill>
                <a:srgbClr val="0000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18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 userDrawn="1"/>
        </p:nvSpPr>
        <p:spPr bwMode="white">
          <a:xfrm>
            <a:off x="0" y="1"/>
            <a:ext cx="12192000" cy="320675"/>
          </a:xfrm>
          <a:prstGeom prst="rect">
            <a:avLst/>
          </a:prstGeom>
          <a:solidFill>
            <a:srgbClr val="DD8047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3" name="Rectangle 9"/>
          <p:cNvSpPr>
            <a:spLocks noChangeArrowheads="1"/>
          </p:cNvSpPr>
          <p:nvPr userDrawn="1"/>
        </p:nvSpPr>
        <p:spPr bwMode="auto">
          <a:xfrm>
            <a:off x="711200" y="0"/>
            <a:ext cx="11480800" cy="2286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cap="rnd" cmpd="dbl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Georgia" pitchFamily="18" charset="0"/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400801"/>
            <a:ext cx="2053167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0790768" y="6400800"/>
            <a:ext cx="79163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800" b="1" dirty="0">
                <a:solidFill>
                  <a:srgbClr val="000066"/>
                </a:solidFill>
              </a:rPr>
              <a:t>Slide </a:t>
            </a:r>
            <a:fld id="{088E9C89-4AD9-47B7-BD7D-35E5A2C25396}" type="slidenum">
              <a:rPr lang="en-US" altLang="en-US" sz="800" b="1" smtClean="0">
                <a:solidFill>
                  <a:srgbClr val="000066"/>
                </a:solidFill>
              </a:rPr>
              <a:pPr algn="r" eaLnBrk="1" hangingPunct="1">
                <a:defRPr/>
              </a:pPr>
              <a:t>‹#›</a:t>
            </a:fld>
            <a:endParaRPr lang="en-US" altLang="en-US" sz="1000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6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320675"/>
            <a:ext cx="109728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192213"/>
            <a:ext cx="109728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5" r:id="rId1"/>
    <p:sldLayoutId id="2147484686" r:id="rId2"/>
    <p:sldLayoutId id="2147484687" r:id="rId3"/>
    <p:sldLayoutId id="2147484688" r:id="rId4"/>
    <p:sldLayoutId id="2147484689" r:id="rId5"/>
    <p:sldLayoutId id="2147484690" r:id="rId6"/>
    <p:sldLayoutId id="2147484691" r:id="rId7"/>
    <p:sldLayoutId id="2147484692" r:id="rId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ts val="300"/>
        </a:spcBef>
        <a:spcAft>
          <a:spcPts val="300"/>
        </a:spcAft>
        <a:buClr>
          <a:srgbClr val="E36C0A"/>
        </a:buClr>
        <a:buFont typeface="Arial" panose="020B0604020202020204" pitchFamily="34" charset="0"/>
        <a:buChar char="•"/>
        <a:defRPr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ts val="300"/>
        </a:spcBef>
        <a:spcAft>
          <a:spcPts val="300"/>
        </a:spcAft>
        <a:buClr>
          <a:srgbClr val="000066"/>
        </a:buClr>
        <a:buFont typeface="Arial" panose="020B0604020202020204" pitchFamily="34" charset="0"/>
        <a:buChar char="–"/>
        <a:defRPr sz="1600" kern="1200">
          <a:solidFill>
            <a:srgbClr val="000066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ts val="300"/>
        </a:spcBef>
        <a:spcAft>
          <a:spcPts val="300"/>
        </a:spcAft>
        <a:buClr>
          <a:srgbClr val="E36C0A"/>
        </a:buClr>
        <a:buFont typeface="Arial" panose="020B0604020202020204" pitchFamily="34" charset="0"/>
        <a:buChar char="•"/>
        <a:defRPr sz="1400" kern="1200">
          <a:solidFill>
            <a:srgbClr val="000066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ts val="300"/>
        </a:spcBef>
        <a:spcAft>
          <a:spcPts val="300"/>
        </a:spcAft>
        <a:buClr>
          <a:srgbClr val="000066"/>
        </a:buClr>
        <a:buFont typeface="Arial" panose="020B0604020202020204" pitchFamily="34" charset="0"/>
        <a:buChar char="–"/>
        <a:defRPr sz="1200" kern="1200">
          <a:solidFill>
            <a:srgbClr val="000066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ts val="300"/>
        </a:spcBef>
        <a:spcAft>
          <a:spcPts val="300"/>
        </a:spcAft>
        <a:buClr>
          <a:srgbClr val="E36C0A"/>
        </a:buClr>
        <a:buFont typeface="Arial" panose="020B0604020202020204" pitchFamily="34" charset="0"/>
        <a:buChar char="•"/>
        <a:defRPr sz="1200" kern="1200">
          <a:solidFill>
            <a:srgbClr val="0000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mailto:jwhughesjr@gmail.com" TargetMode="External"/><Relationship Id="rId7" Type="http://schemas.openxmlformats.org/officeDocument/2006/relationships/hyperlink" Target="mailto:rwhitt@sevatec.com" TargetMode="External"/><Relationship Id="rId2" Type="http://schemas.openxmlformats.org/officeDocument/2006/relationships/hyperlink" Target="mailto:Emailjhughes@sevatec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inkedin.com/in/johnwhughesjr" TargetMode="External"/><Relationship Id="rId5" Type="http://schemas.openxmlformats.org/officeDocument/2006/relationships/hyperlink" Target="https://twitter.com/jwhughesjr" TargetMode="External"/><Relationship Id="rId4" Type="http://schemas.openxmlformats.org/officeDocument/2006/relationships/hyperlink" Target="http://www.federalagilecoach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pactmapping.org/book.html" TargetMode="External"/><Relationship Id="rId5" Type="http://schemas.openxmlformats.org/officeDocument/2006/relationships/hyperlink" Target="https://github.com/impactmapping/open-impact-mapping-workshop" TargetMode="External"/><Relationship Id="rId4" Type="http://schemas.openxmlformats.org/officeDocument/2006/relationships/hyperlink" Target="http://www.impactmapping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2"/>
          <p:cNvSpPr>
            <a:spLocks noGrp="1"/>
          </p:cNvSpPr>
          <p:nvPr>
            <p:ph type="subTitle" idx="1"/>
          </p:nvPr>
        </p:nvSpPr>
        <p:spPr>
          <a:xfrm>
            <a:off x="3695700" y="5149862"/>
            <a:ext cx="5829300" cy="363041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1800" dirty="0"/>
              <a:t>Facilitated by John Hughes and Rachel Whitt</a:t>
            </a:r>
          </a:p>
        </p:txBody>
      </p:sp>
      <p:sp>
        <p:nvSpPr>
          <p:cNvPr id="10243" name="Title 1"/>
          <p:cNvSpPr>
            <a:spLocks noGrp="1"/>
          </p:cNvSpPr>
          <p:nvPr>
            <p:ph type="ctrTitle"/>
          </p:nvPr>
        </p:nvSpPr>
        <p:spPr>
          <a:xfrm>
            <a:off x="3695700" y="4231109"/>
            <a:ext cx="5829300" cy="7953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Impact Mapping Workshop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1276"/>
          <a:stretch/>
        </p:blipFill>
        <p:spPr>
          <a:xfrm>
            <a:off x="7236178" y="0"/>
            <a:ext cx="4955822" cy="4107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71200" y="0"/>
            <a:ext cx="132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Copyright © </a:t>
            </a:r>
            <a:r>
              <a:rPr lang="en-US" sz="800" dirty="0" err="1"/>
              <a:t>Gojko</a:t>
            </a:r>
            <a:r>
              <a:rPr lang="en-US" sz="800" dirty="0"/>
              <a:t> </a:t>
            </a:r>
            <a:r>
              <a:rPr lang="en-US" sz="800" dirty="0" err="1"/>
              <a:t>Adzic</a:t>
            </a:r>
            <a:endParaRPr lang="en-US" sz="800" dirty="0"/>
          </a:p>
          <a:p>
            <a:pPr algn="ctr"/>
            <a:r>
              <a:rPr lang="en-US" sz="800" dirty="0"/>
              <a:t>Author: </a:t>
            </a:r>
            <a:r>
              <a:rPr lang="en-US" sz="800" dirty="0" err="1"/>
              <a:t>Gojko</a:t>
            </a:r>
            <a:r>
              <a:rPr lang="en-US" sz="800" dirty="0"/>
              <a:t> </a:t>
            </a:r>
            <a:r>
              <a:rPr lang="en-US" sz="800" dirty="0" err="1"/>
              <a:t>Adzic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07532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Your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12 Minutes Total</a:t>
            </a:r>
          </a:p>
          <a:p>
            <a:pPr lvl="1"/>
            <a:r>
              <a:rPr lang="en-US" sz="1800" dirty="0"/>
              <a:t>4 minutes to go through slides</a:t>
            </a:r>
          </a:p>
          <a:p>
            <a:pPr lvl="1"/>
            <a:r>
              <a:rPr lang="en-US" sz="1800" dirty="0"/>
              <a:t>8 minutes to plan goals</a:t>
            </a:r>
          </a:p>
          <a:p>
            <a:pPr lvl="1"/>
            <a:endParaRPr lang="en-US" sz="1800" dirty="0"/>
          </a:p>
          <a:p>
            <a:r>
              <a:rPr lang="en-US" sz="2000" dirty="0"/>
              <a:t>Discover Goals</a:t>
            </a:r>
          </a:p>
          <a:p>
            <a:r>
              <a:rPr lang="en-US" sz="2000" dirty="0"/>
              <a:t>Define Good Measures</a:t>
            </a:r>
          </a:p>
          <a:p>
            <a:r>
              <a:rPr lang="en-US" sz="2000" dirty="0"/>
              <a:t>Pick your top goal to continue working with</a:t>
            </a:r>
          </a:p>
        </p:txBody>
      </p:sp>
    </p:spTree>
    <p:extLst>
      <p:ext uri="{BB962C8B-B14F-4D97-AF65-F5344CB8AC3E}">
        <p14:creationId xmlns:p14="http://schemas.microsoft.com/office/powerpoint/2010/main" val="290730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 Step 1: Discover Goals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92213"/>
            <a:ext cx="10972800" cy="457294"/>
          </a:xfrm>
        </p:spPr>
        <p:txBody>
          <a:bodyPr/>
          <a:lstStyle/>
          <a:p>
            <a:r>
              <a:rPr lang="en-US" dirty="0"/>
              <a:t>Start with a mission statement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1279620"/>
            <a:ext cx="5042647" cy="5042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1647635"/>
            <a:ext cx="5235388" cy="4605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66"/>
                </a:solidFill>
                <a:latin typeface="+mn-lt"/>
                <a:cs typeface="+mn-cs"/>
              </a:rPr>
              <a:t>List of &lt; 3-5 goals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66"/>
                </a:solidFill>
                <a:latin typeface="+mn-lt"/>
                <a:cs typeface="+mn-cs"/>
              </a:rPr>
              <a:t>If you end up starting with features (ugh!) then ask questions about each like “why is this important” or “how will it be useful” – or use Lean 5 Whys to determine the actual goals</a:t>
            </a:r>
          </a:p>
        </p:txBody>
      </p:sp>
    </p:spTree>
    <p:extLst>
      <p:ext uri="{BB962C8B-B14F-4D97-AF65-F5344CB8AC3E}">
        <p14:creationId xmlns:p14="http://schemas.microsoft.com/office/powerpoint/2010/main" val="3373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 Step 2: Define Good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2213"/>
            <a:ext cx="4589929" cy="2053011"/>
          </a:xfrm>
        </p:spPr>
        <p:txBody>
          <a:bodyPr>
            <a:noAutofit/>
          </a:bodyPr>
          <a:lstStyle/>
          <a:p>
            <a:r>
              <a:rPr lang="en-US" dirty="0"/>
              <a:t>(Scale) What we will measure</a:t>
            </a:r>
          </a:p>
          <a:p>
            <a:r>
              <a:rPr lang="en-US" dirty="0"/>
              <a:t>(Meter) How we will measure it</a:t>
            </a:r>
          </a:p>
          <a:p>
            <a:r>
              <a:rPr lang="en-US" dirty="0"/>
              <a:t>(Benchmark) What it is now</a:t>
            </a:r>
          </a:p>
          <a:p>
            <a:r>
              <a:rPr lang="en-US" dirty="0"/>
              <a:t>(Constraint) Minimum acceptable value</a:t>
            </a:r>
          </a:p>
          <a:p>
            <a:r>
              <a:rPr lang="en-US" dirty="0"/>
              <a:t>(Target) The desired value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170" y="1192213"/>
            <a:ext cx="6525241" cy="18557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03145" y="3859314"/>
            <a:ext cx="6677642" cy="234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</a:pPr>
            <a:r>
              <a:rPr lang="en-US" sz="2000" b="1" dirty="0">
                <a:solidFill>
                  <a:srgbClr val="000066"/>
                </a:solidFill>
                <a:latin typeface="+mn-lt"/>
                <a:cs typeface="+mn-cs"/>
              </a:rPr>
              <a:t>A few notes on Measurements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+mn-lt"/>
                <a:cs typeface="+mn-cs"/>
              </a:rPr>
              <a:t>Name them whatever works for you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+mn-lt"/>
                <a:cs typeface="+mn-cs"/>
              </a:rPr>
              <a:t>The discussion itself is very beneficial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+mn-lt"/>
                <a:cs typeface="+mn-cs"/>
              </a:rPr>
              <a:t>Measure what is valuable, not what is easy to track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</a:pPr>
            <a:r>
              <a:rPr lang="en-US" dirty="0">
                <a:solidFill>
                  <a:srgbClr val="000066"/>
                </a:solidFill>
                <a:latin typeface="+mn-lt"/>
                <a:cs typeface="+mn-cs"/>
              </a:rPr>
              <a:t>Measure outcomes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+mn-lt"/>
                <a:cs typeface="+mn-cs"/>
              </a:rPr>
              <a:t>Large assumptions have a lot of uncertainty with a high risk of being wrong</a:t>
            </a:r>
          </a:p>
        </p:txBody>
      </p:sp>
    </p:spTree>
    <p:extLst>
      <p:ext uri="{BB962C8B-B14F-4D97-AF65-F5344CB8AC3E}">
        <p14:creationId xmlns:p14="http://schemas.microsoft.com/office/powerpoint/2010/main" val="168825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675"/>
            <a:ext cx="6875929" cy="850900"/>
          </a:xfrm>
        </p:spPr>
        <p:txBody>
          <a:bodyPr/>
          <a:lstStyle/>
          <a:p>
            <a:r>
              <a:rPr lang="en-US" dirty="0"/>
              <a:t>Preparation Step 3: Plan Your First Milestone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2213"/>
            <a:ext cx="7741920" cy="1568916"/>
          </a:xfrm>
        </p:spPr>
        <p:txBody>
          <a:bodyPr>
            <a:normAutofit/>
          </a:bodyPr>
          <a:lstStyle/>
          <a:p>
            <a:r>
              <a:rPr lang="en-US" sz="2000" dirty="0"/>
              <a:t>Assess your list of goals and measurements</a:t>
            </a:r>
          </a:p>
          <a:p>
            <a:r>
              <a:rPr lang="en-US" sz="2000" dirty="0"/>
              <a:t>Order them by importance to organization mission using techniques such as dot voting</a:t>
            </a:r>
          </a:p>
          <a:p>
            <a:r>
              <a:rPr lang="en-US" sz="2000" dirty="0"/>
              <a:t>Choose the top goal as your first milestone to map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998" y="3555094"/>
            <a:ext cx="6947402" cy="197585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8951819" y="503023"/>
            <a:ext cx="3083858" cy="155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sz="2400" b="1">
                <a:solidFill>
                  <a:srgbClr val="000066"/>
                </a:solidFill>
                <a:latin typeface="Arial" charset="0"/>
              </a:defRPr>
            </a:lvl2pPr>
            <a:lvl3pPr>
              <a:defRPr sz="2400" b="1">
                <a:solidFill>
                  <a:srgbClr val="000066"/>
                </a:solidFill>
                <a:latin typeface="Arial" charset="0"/>
              </a:defRPr>
            </a:lvl3pPr>
            <a:lvl4pPr>
              <a:defRPr sz="2400" b="1">
                <a:solidFill>
                  <a:srgbClr val="000066"/>
                </a:solidFill>
                <a:latin typeface="Arial" charset="0"/>
              </a:defRPr>
            </a:lvl4pPr>
            <a:lvl5pPr>
              <a:defRPr sz="2400" b="1">
                <a:solidFill>
                  <a:srgbClr val="000066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9pPr>
          </a:lstStyle>
          <a:p>
            <a:r>
              <a:rPr lang="en-US" dirty="0"/>
              <a:t>Take 8 Minutes To Plan Your Goal(s)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27" y="788699"/>
            <a:ext cx="646742" cy="8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4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Are Ready To Hold an Impact Mapping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2213"/>
            <a:ext cx="11119556" cy="4933950"/>
          </a:xfrm>
        </p:spPr>
        <p:txBody>
          <a:bodyPr/>
          <a:lstStyle/>
          <a:p>
            <a:r>
              <a:rPr lang="en-US" dirty="0"/>
              <a:t>Bring together no more than five to eight people who are interested in or affected by achieving your prepared goal(s)</a:t>
            </a:r>
          </a:p>
          <a:p>
            <a:r>
              <a:rPr lang="en-US" dirty="0"/>
              <a:t>Optimally, these should include a mixture of:</a:t>
            </a:r>
          </a:p>
          <a:p>
            <a:pPr lvl="1"/>
            <a:r>
              <a:rPr lang="en-US" dirty="0"/>
              <a:t>Domain experts from among the internal stakeholders</a:t>
            </a:r>
          </a:p>
          <a:p>
            <a:pPr lvl="1"/>
            <a:r>
              <a:rPr lang="en-US" dirty="0"/>
              <a:t>Developers/designers from the team that will work on the goal’s implementation</a:t>
            </a:r>
          </a:p>
          <a:p>
            <a:pPr lvl="1"/>
            <a:r>
              <a:rPr lang="en-US" dirty="0"/>
              <a:t>Product Owner or Relevant managers, for example product managers or development team manager</a:t>
            </a:r>
          </a:p>
          <a:p>
            <a:pPr lvl="1"/>
            <a:endParaRPr lang="en-US" dirty="0"/>
          </a:p>
          <a:p>
            <a:r>
              <a:rPr lang="en-US" dirty="0"/>
              <a:t>Have a big white board cleared off with plenty of </a:t>
            </a:r>
            <a:r>
              <a:rPr lang="en-US" dirty="0" err="1"/>
              <a:t>Stickies</a:t>
            </a:r>
            <a:r>
              <a:rPr lang="en-US" dirty="0"/>
              <a:t> and Sharpies</a:t>
            </a:r>
          </a:p>
          <a:p>
            <a:pPr lvl="1"/>
            <a:r>
              <a:rPr lang="en-US" dirty="0"/>
              <a:t>You can also use an electronic tool, but this may be cumbersome and slow for such a collaborative group activity</a:t>
            </a:r>
          </a:p>
        </p:txBody>
      </p:sp>
    </p:spTree>
    <p:extLst>
      <p:ext uri="{BB962C8B-B14F-4D97-AF65-F5344CB8AC3E}">
        <p14:creationId xmlns:p14="http://schemas.microsoft.com/office/powerpoint/2010/main" val="1741531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Step 1a: Determine the Actors: the “Who”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98" y="3441269"/>
            <a:ext cx="3082908" cy="221787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009934" y="1171575"/>
            <a:ext cx="6690817" cy="537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Add your highest priority goal to start the map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This is the “Why are we doing this”</a:t>
            </a:r>
          </a:p>
          <a:p>
            <a:endParaRPr lang="en-US" dirty="0"/>
          </a:p>
          <a:p>
            <a:r>
              <a:rPr lang="en-US" dirty="0"/>
              <a:t>Begin to answer the following types of questions</a:t>
            </a:r>
          </a:p>
          <a:p>
            <a:pPr lvl="1"/>
            <a:r>
              <a:rPr lang="en-US" dirty="0"/>
              <a:t>“Whose behavior do we want to impact?” </a:t>
            </a:r>
          </a:p>
          <a:p>
            <a:pPr lvl="1"/>
            <a:r>
              <a:rPr lang="en-US" dirty="0"/>
              <a:t>“Who can produce the desired effect”</a:t>
            </a:r>
          </a:p>
          <a:p>
            <a:pPr lvl="1"/>
            <a:r>
              <a:rPr lang="en-US" dirty="0"/>
              <a:t>“Who can obstruct it?”</a:t>
            </a:r>
          </a:p>
          <a:p>
            <a:pPr lvl="1"/>
            <a:r>
              <a:rPr lang="en-US" dirty="0"/>
              <a:t>“Who are the consumers or users of our product?”</a:t>
            </a:r>
          </a:p>
          <a:p>
            <a:pPr lvl="1"/>
            <a:r>
              <a:rPr lang="en-US" dirty="0"/>
              <a:t>Avoid generic actors like “People” or “Users”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“How should our actors’ behavior change to achieve this goal?”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“How can they help us to achieve the goal?”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“How can they obstruct us or prevent us from succeeding?”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“What can we do, as an organization or a delivery team, to support the required impacts?”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“What are the things that can be done?”</a:t>
            </a:r>
          </a:p>
          <a:p>
            <a:pPr lvl="1"/>
            <a:r>
              <a:rPr lang="en-US" b="1" u="sng" dirty="0">
                <a:solidFill>
                  <a:schemeClr val="bg1">
                    <a:lumMod val="75000"/>
                  </a:schemeClr>
                </a:solidFill>
              </a:rPr>
              <a:t>How much will this deliverable contribute to the goal?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2872" y="1518405"/>
            <a:ext cx="837063" cy="35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6090" y="2454254"/>
            <a:ext cx="750626" cy="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WHO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8087" y="4243748"/>
            <a:ext cx="866632" cy="31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27379" y="5354341"/>
            <a:ext cx="928048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65" y="881905"/>
            <a:ext cx="646742" cy="807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8866094" y="398248"/>
            <a:ext cx="3291270" cy="232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sz="2400" b="1">
                <a:solidFill>
                  <a:srgbClr val="000066"/>
                </a:solidFill>
                <a:latin typeface="Arial" charset="0"/>
              </a:defRPr>
            </a:lvl2pPr>
            <a:lvl3pPr>
              <a:defRPr sz="2400" b="1">
                <a:solidFill>
                  <a:srgbClr val="000066"/>
                </a:solidFill>
                <a:latin typeface="Arial" charset="0"/>
              </a:defRPr>
            </a:lvl3pPr>
            <a:lvl4pPr>
              <a:defRPr sz="2400" b="1">
                <a:solidFill>
                  <a:srgbClr val="000066"/>
                </a:solidFill>
                <a:latin typeface="Arial" charset="0"/>
              </a:defRPr>
            </a:lvl4pPr>
            <a:lvl5pPr>
              <a:defRPr sz="2400" b="1">
                <a:solidFill>
                  <a:srgbClr val="000066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9pPr>
          </a:lstStyle>
          <a:p>
            <a:r>
              <a:rPr lang="en-US" dirty="0"/>
              <a:t>Take 8 Minutes To List Your Actors(s)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32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Step 1b: Determine the Impacts: the “How”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06" y="3724651"/>
            <a:ext cx="3082908" cy="221787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009934" y="1171575"/>
            <a:ext cx="6690817" cy="537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Add your highest priority goal to start the map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This is the “Why are we doing this”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Begin to answer the following types of questions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“Whose behavior do we want to impact?”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“Who can produce the desired effect”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“Who can obstruct it?”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“Who are the consumers or users of our product?”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Avoid generic actors like “People” or “Users”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“How should our actors’ behavior change to achieve this goal?”</a:t>
            </a:r>
          </a:p>
          <a:p>
            <a:pPr lvl="1"/>
            <a:r>
              <a:rPr lang="en-US" dirty="0"/>
              <a:t>“How can they help us to achieve the goal?”</a:t>
            </a:r>
          </a:p>
          <a:p>
            <a:pPr lvl="1"/>
            <a:r>
              <a:rPr lang="en-US" dirty="0"/>
              <a:t>“How can they obstruct us or prevent us from succeeding?”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“What can we do, as an organization or a delivery team, to support the required impacts?”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“What are the things that can be done?”</a:t>
            </a:r>
          </a:p>
          <a:p>
            <a:pPr lvl="1"/>
            <a:r>
              <a:rPr lang="en-US" b="1" u="sng" dirty="0">
                <a:solidFill>
                  <a:schemeClr val="bg1">
                    <a:lumMod val="75000"/>
                  </a:schemeClr>
                </a:solidFill>
              </a:rPr>
              <a:t>How much will this deliverable contribute to the goal?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2872" y="1518405"/>
            <a:ext cx="837063" cy="35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6090" y="2454254"/>
            <a:ext cx="750626" cy="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WHO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8087" y="4243748"/>
            <a:ext cx="866632" cy="31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HOW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27379" y="5354341"/>
            <a:ext cx="928048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84" y="1147122"/>
            <a:ext cx="646742" cy="80702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 bwMode="auto">
          <a:xfrm>
            <a:off x="8804724" y="1004931"/>
            <a:ext cx="3252349" cy="150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sz="2400" b="1">
                <a:solidFill>
                  <a:srgbClr val="000066"/>
                </a:solidFill>
                <a:latin typeface="Arial" charset="0"/>
              </a:defRPr>
            </a:lvl2pPr>
            <a:lvl3pPr>
              <a:defRPr sz="2400" b="1">
                <a:solidFill>
                  <a:srgbClr val="000066"/>
                </a:solidFill>
                <a:latin typeface="Arial" charset="0"/>
              </a:defRPr>
            </a:lvl3pPr>
            <a:lvl4pPr>
              <a:defRPr sz="2400" b="1">
                <a:solidFill>
                  <a:srgbClr val="000066"/>
                </a:solidFill>
                <a:latin typeface="Arial" charset="0"/>
              </a:defRPr>
            </a:lvl4pPr>
            <a:lvl5pPr>
              <a:defRPr sz="2400" b="1">
                <a:solidFill>
                  <a:srgbClr val="000066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9pPr>
          </a:lstStyle>
          <a:p>
            <a:r>
              <a:rPr lang="en-US" dirty="0"/>
              <a:t>Take 10 Minutes To List Your Impacts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74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Step 1c: Determine Deliverables: the “What”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12" y="3591301"/>
            <a:ext cx="3082908" cy="221787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009934" y="1171575"/>
            <a:ext cx="6690817" cy="537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Add your highest priority goal to start the map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This is the “Why are we doing this”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Begin to answer the following types of questions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“Whose behavior do we want to impact?”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“Who can produce the desired effect”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“Who can obstruct it?”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“Who are the consumers or users of our product?”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Avoid generic actors like “People” or “Users”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“How should our actors’ behavior change to achieve this goal?”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“How can they help us to achieve the goal?”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“How can they obstruct us or prevent us from succeeding?”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“What can we do, as an organization or a delivery team, to support the required impacts?”</a:t>
            </a:r>
          </a:p>
          <a:p>
            <a:pPr lvl="1"/>
            <a:r>
              <a:rPr lang="en-US" dirty="0"/>
              <a:t>“What are the things that can be done?”</a:t>
            </a:r>
          </a:p>
          <a:p>
            <a:pPr lvl="1"/>
            <a:r>
              <a:rPr lang="en-US" b="1" u="sng" dirty="0"/>
              <a:t>How much will this deliverable contribute to the goal?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2872" y="1518405"/>
            <a:ext cx="837063" cy="35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6090" y="2454254"/>
            <a:ext cx="750626" cy="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WHO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8087" y="4243748"/>
            <a:ext cx="866632" cy="31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27379" y="5354341"/>
            <a:ext cx="928048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309" y="1114891"/>
            <a:ext cx="646742" cy="807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8939651" y="680802"/>
            <a:ext cx="3252349" cy="177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sz="2400" b="1">
                <a:solidFill>
                  <a:srgbClr val="000066"/>
                </a:solidFill>
                <a:latin typeface="Arial" charset="0"/>
              </a:defRPr>
            </a:lvl2pPr>
            <a:lvl3pPr>
              <a:defRPr sz="2400" b="1">
                <a:solidFill>
                  <a:srgbClr val="000066"/>
                </a:solidFill>
                <a:latin typeface="Arial" charset="0"/>
              </a:defRPr>
            </a:lvl3pPr>
            <a:lvl4pPr>
              <a:defRPr sz="2400" b="1">
                <a:solidFill>
                  <a:srgbClr val="000066"/>
                </a:solidFill>
                <a:latin typeface="Arial" charset="0"/>
              </a:defRPr>
            </a:lvl4pPr>
            <a:lvl5pPr>
              <a:defRPr sz="2400" b="1">
                <a:solidFill>
                  <a:srgbClr val="000066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9pPr>
          </a:lstStyle>
          <a:p>
            <a:r>
              <a:rPr lang="en-US" dirty="0"/>
              <a:t>Take 10 Minutes To List Your Deliverables</a:t>
            </a:r>
          </a:p>
        </p:txBody>
      </p:sp>
    </p:spTree>
    <p:extLst>
      <p:ext uri="{BB962C8B-B14F-4D97-AF65-F5344CB8AC3E}">
        <p14:creationId xmlns:p14="http://schemas.microsoft.com/office/powerpoint/2010/main" val="3335436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Step 2: Find Alternatives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77" y="3962129"/>
            <a:ext cx="2975642" cy="182452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192213"/>
            <a:ext cx="6548793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Timebox</a:t>
            </a:r>
            <a:r>
              <a:rPr lang="en-US" sz="2000" dirty="0"/>
              <a:t> a conversation to define alternatives</a:t>
            </a:r>
          </a:p>
          <a:p>
            <a:r>
              <a:rPr lang="en-US" sz="2000" dirty="0"/>
              <a:t>The goal of this step is to find a better or cheaper solution, a shorter journey to the key objectives</a:t>
            </a:r>
          </a:p>
          <a:p>
            <a:r>
              <a:rPr lang="en-US" sz="2000" dirty="0"/>
              <a:t>Don’t criticize any ideas, just add them to the map</a:t>
            </a:r>
          </a:p>
          <a:p>
            <a:endParaRPr lang="en-US" sz="2000" dirty="0"/>
          </a:p>
          <a:p>
            <a:r>
              <a:rPr lang="en-US" sz="2000" dirty="0"/>
              <a:t>“What else could those guys do for us?”</a:t>
            </a:r>
          </a:p>
          <a:p>
            <a:r>
              <a:rPr lang="en-US" sz="2000" dirty="0"/>
              <a:t>“Who else can help?” “How?”</a:t>
            </a:r>
          </a:p>
          <a:p>
            <a:r>
              <a:rPr lang="en-US" sz="2000" dirty="0"/>
              <a:t>“Who can obstruct us?”</a:t>
            </a:r>
          </a:p>
          <a:p>
            <a:endParaRPr lang="en-US" sz="2000" dirty="0"/>
          </a:p>
          <a:p>
            <a:r>
              <a:rPr lang="en-US" sz="2000" dirty="0"/>
              <a:t>Ensure each alternative also has an assumption of impact listed with it.  </a:t>
            </a:r>
          </a:p>
          <a:p>
            <a:pPr lvl="1"/>
            <a:r>
              <a:rPr lang="en-US" sz="1800" dirty="0"/>
              <a:t>The amount you believe this action will contribute towards our goal.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877" y="971768"/>
            <a:ext cx="646742" cy="80702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8866093" y="398248"/>
            <a:ext cx="3252349" cy="232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sz="2400" b="1">
                <a:solidFill>
                  <a:srgbClr val="000066"/>
                </a:solidFill>
                <a:latin typeface="Arial" charset="0"/>
              </a:defRPr>
            </a:lvl2pPr>
            <a:lvl3pPr>
              <a:defRPr sz="2400" b="1">
                <a:solidFill>
                  <a:srgbClr val="000066"/>
                </a:solidFill>
                <a:latin typeface="Arial" charset="0"/>
              </a:defRPr>
            </a:lvl3pPr>
            <a:lvl4pPr>
              <a:defRPr sz="2400" b="1">
                <a:solidFill>
                  <a:srgbClr val="000066"/>
                </a:solidFill>
                <a:latin typeface="Arial" charset="0"/>
              </a:defRPr>
            </a:lvl4pPr>
            <a:lvl5pPr>
              <a:defRPr sz="2400" b="1">
                <a:solidFill>
                  <a:srgbClr val="000066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9pPr>
          </a:lstStyle>
          <a:p>
            <a:r>
              <a:rPr lang="en-US" dirty="0"/>
              <a:t>Take 10 Minutes To List Alternatives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62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675"/>
            <a:ext cx="9027458" cy="850900"/>
          </a:xfrm>
        </p:spPr>
        <p:txBody>
          <a:bodyPr/>
          <a:lstStyle/>
          <a:p>
            <a:r>
              <a:rPr lang="en-US" dirty="0"/>
              <a:t>Mapping Step 3: Identify Key Priorities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8413"/>
            <a:ext cx="10874188" cy="2570897"/>
          </a:xfrm>
        </p:spPr>
        <p:txBody>
          <a:bodyPr>
            <a:noAutofit/>
          </a:bodyPr>
          <a:lstStyle/>
          <a:p>
            <a:r>
              <a:rPr lang="en-US" sz="2000" dirty="0"/>
              <a:t>Hold a discussion about the map</a:t>
            </a:r>
          </a:p>
          <a:p>
            <a:r>
              <a:rPr lang="en-US" sz="2000" dirty="0"/>
              <a:t>Look at possible obstructions: what are the crucial things that can get in our way</a:t>
            </a:r>
          </a:p>
          <a:p>
            <a:r>
              <a:rPr lang="en-US" sz="2000" dirty="0"/>
              <a:t>Is there a high-value low-hanging fruit impact somewhere?</a:t>
            </a:r>
          </a:p>
          <a:p>
            <a:r>
              <a:rPr lang="en-US" sz="2000" dirty="0"/>
              <a:t>What are the key assumptions to test?</a:t>
            </a:r>
          </a:p>
          <a:p>
            <a:r>
              <a:rPr lang="en-US" sz="2000" dirty="0"/>
              <a:t>Dot voting is very helpful in quickly identifying your top priorities</a:t>
            </a:r>
          </a:p>
          <a:p>
            <a:pPr lvl="1"/>
            <a:r>
              <a:rPr lang="en-US" sz="1800" dirty="0"/>
              <a:t>Could even use a color scheme such as red dots for “critical” items and green for “low-hanging fruit”</a:t>
            </a:r>
          </a:p>
          <a:p>
            <a:endParaRPr lang="en-US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8866094" y="534234"/>
            <a:ext cx="3245492" cy="100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9pPr>
          </a:lstStyle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Take 3 Minutes To Choose Your top 1-3 Key Priorities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77" y="534234"/>
            <a:ext cx="646742" cy="8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0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for this Impact Mapping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Key Learning Outcomes:</a:t>
            </a:r>
          </a:p>
          <a:p>
            <a:r>
              <a:rPr lang="en-US" sz="2000" dirty="0"/>
              <a:t>How to create impact maps</a:t>
            </a:r>
          </a:p>
          <a:p>
            <a:r>
              <a:rPr lang="en-US" sz="2000" dirty="0"/>
              <a:t>How thinking about impactful alignment to goals makes it easy to propose beneficial deliverables</a:t>
            </a:r>
          </a:p>
          <a:p>
            <a:r>
              <a:rPr lang="en-US" sz="2000" dirty="0"/>
              <a:t>How impact maps make prioritization easy – drive roadmaps</a:t>
            </a:r>
          </a:p>
          <a:p>
            <a:r>
              <a:rPr lang="en-US" sz="2000" dirty="0"/>
              <a:t>How to create or split stories using an impact map</a:t>
            </a:r>
          </a:p>
        </p:txBody>
      </p:sp>
    </p:spTree>
    <p:extLst>
      <p:ext uri="{BB962C8B-B14F-4D97-AF65-F5344CB8AC3E}">
        <p14:creationId xmlns:p14="http://schemas.microsoft.com/office/powerpoint/2010/main" val="3974550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Step 4: Earn or Learn (Think Lean Startup!)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Define small experiments to test key assumptions, or create a User Story map to identify iterative delivery slices</a:t>
            </a:r>
          </a:p>
          <a:p>
            <a:r>
              <a:rPr lang="en-US" sz="2000" dirty="0"/>
              <a:t>What is the simplest way to perform the highest impact activity?</a:t>
            </a:r>
          </a:p>
          <a:p>
            <a:r>
              <a:rPr lang="en-US" sz="2000" dirty="0"/>
              <a:t>Unsure about the assumption, what is the simplest way to test it?</a:t>
            </a:r>
          </a:p>
          <a:p>
            <a:r>
              <a:rPr lang="en-US" sz="2000" dirty="0"/>
              <a:t>Could we test it without software?</a:t>
            </a:r>
          </a:p>
          <a:p>
            <a:r>
              <a:rPr lang="en-US" sz="2000" dirty="0"/>
              <a:t>Could we start earning with a partly manual process?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9898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1202556"/>
            <a:ext cx="10972800" cy="2315262"/>
          </a:xfrm>
        </p:spPr>
        <p:txBody>
          <a:bodyPr/>
          <a:lstStyle/>
          <a:p>
            <a:r>
              <a:rPr lang="en-US" dirty="0"/>
              <a:t>You can now create User Stories based on the Impact Map</a:t>
            </a:r>
          </a:p>
          <a:p>
            <a:r>
              <a:rPr lang="en-US" dirty="0"/>
              <a:t>Vote to rank the stories 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36" y="1978959"/>
            <a:ext cx="6658378" cy="3894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02" y="905232"/>
            <a:ext cx="646742" cy="8070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8866093" y="398248"/>
            <a:ext cx="3252349" cy="232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sz="2400" b="1">
                <a:solidFill>
                  <a:srgbClr val="000066"/>
                </a:solidFill>
                <a:latin typeface="Arial" charset="0"/>
              </a:defRPr>
            </a:lvl2pPr>
            <a:lvl3pPr>
              <a:defRPr sz="2400" b="1">
                <a:solidFill>
                  <a:srgbClr val="000066"/>
                </a:solidFill>
                <a:latin typeface="Arial" charset="0"/>
              </a:defRPr>
            </a:lvl3pPr>
            <a:lvl4pPr>
              <a:defRPr sz="2400" b="1">
                <a:solidFill>
                  <a:srgbClr val="000066"/>
                </a:solidFill>
                <a:latin typeface="Arial" charset="0"/>
              </a:defRPr>
            </a:lvl4pPr>
            <a:lvl5pPr>
              <a:defRPr sz="2400" b="1">
                <a:solidFill>
                  <a:srgbClr val="000066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Arial" charset="0"/>
              </a:defRPr>
            </a:lvl9pPr>
          </a:lstStyle>
          <a:p>
            <a:r>
              <a:rPr lang="en-US" dirty="0"/>
              <a:t>Take 8 Minutes To Create a handful of User Stories</a:t>
            </a:r>
          </a:p>
        </p:txBody>
      </p:sp>
    </p:spTree>
    <p:extLst>
      <p:ext uri="{BB962C8B-B14F-4D97-AF65-F5344CB8AC3E}">
        <p14:creationId xmlns:p14="http://schemas.microsoft.com/office/powerpoint/2010/main" val="179921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320675"/>
            <a:ext cx="9644617" cy="6537325"/>
          </a:xfrm>
        </p:spPr>
      </p:pic>
      <p:sp>
        <p:nvSpPr>
          <p:cNvPr id="2" name="TextBox 1"/>
          <p:cNvSpPr txBox="1"/>
          <p:nvPr/>
        </p:nvSpPr>
        <p:spPr>
          <a:xfrm>
            <a:off x="10781465" y="320675"/>
            <a:ext cx="492443" cy="65373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2000" dirty="0"/>
              <a:t>Pretty poster you can find at www.impactmapping.org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37809" y="690282"/>
            <a:ext cx="461665" cy="5898778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r>
              <a:rPr lang="en-US" sz="900" dirty="0"/>
              <a:t>https://github.com/impactmapping/open-impact-mapping-workshop/blob/master/educational-workshops/concerts-online/handouts/poster-35x23inch.pdf</a:t>
            </a:r>
          </a:p>
        </p:txBody>
      </p:sp>
    </p:spTree>
    <p:extLst>
      <p:ext uri="{BB962C8B-B14F-4D97-AF65-F5344CB8AC3E}">
        <p14:creationId xmlns:p14="http://schemas.microsoft.com/office/powerpoint/2010/main" val="416567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320676"/>
            <a:ext cx="9144000" cy="4427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Questions &amp; Answers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62952" y="1408111"/>
            <a:ext cx="522113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Contact Information:</a:t>
            </a:r>
          </a:p>
          <a:p>
            <a:br>
              <a:rPr lang="en-US" dirty="0"/>
            </a:br>
            <a:r>
              <a:rPr lang="en-US" sz="2400" dirty="0"/>
              <a:t>John Hughes</a:t>
            </a:r>
            <a:endParaRPr lang="en-US" dirty="0"/>
          </a:p>
          <a:p>
            <a:r>
              <a:rPr lang="en-US" i="1" dirty="0"/>
              <a:t>Email: </a:t>
            </a:r>
            <a:r>
              <a:rPr lang="en-US" i="1" dirty="0">
                <a:hlinkClick r:id="rId2"/>
              </a:rPr>
              <a:t>jhughes@sevatec.com</a:t>
            </a:r>
            <a:endParaRPr lang="en-US" i="1" dirty="0"/>
          </a:p>
          <a:p>
            <a:r>
              <a:rPr lang="en-US" i="1" dirty="0"/>
              <a:t>Email: </a:t>
            </a:r>
            <a:r>
              <a:rPr lang="en-US" i="1" u="sng" dirty="0">
                <a:hlinkClick r:id="rId3" tooltip="jwhughesjr@gmail.com"/>
              </a:rPr>
              <a:t>jwhughesjr@gmail.com</a:t>
            </a:r>
            <a:endParaRPr lang="en-US" dirty="0"/>
          </a:p>
          <a:p>
            <a:r>
              <a:rPr lang="en-US" i="1" dirty="0"/>
              <a:t>Website: </a:t>
            </a:r>
            <a:r>
              <a:rPr lang="en-US" dirty="0">
                <a:hlinkClick r:id="rId4"/>
              </a:rPr>
              <a:t>http://www.federalagilecoach.com/</a:t>
            </a:r>
            <a:endParaRPr lang="en-US" dirty="0"/>
          </a:p>
          <a:p>
            <a:r>
              <a:rPr lang="en-US" i="1" dirty="0"/>
              <a:t>Twitter: </a:t>
            </a:r>
            <a:r>
              <a:rPr lang="en-US" i="1" u="sng" dirty="0">
                <a:hlinkClick r:id="rId5" tooltip="@jwhughesjr"/>
              </a:rPr>
              <a:t>@jwhughesjr</a:t>
            </a:r>
            <a:br>
              <a:rPr lang="en-US" dirty="0"/>
            </a:br>
            <a:r>
              <a:rPr lang="en-US" i="1" dirty="0"/>
              <a:t>LinkedIn: </a:t>
            </a:r>
            <a:r>
              <a:rPr lang="en-US" i="1" u="sng" dirty="0">
                <a:hlinkClick r:id="rId6" tooltip="www.linkedin.com/in/johnwhughesjr"/>
              </a:rPr>
              <a:t>www.linkedin.com/in/johnwhughesjr</a:t>
            </a:r>
            <a:endParaRPr lang="en-US" i="1" u="sng" dirty="0"/>
          </a:p>
          <a:p>
            <a:endParaRPr lang="en-US" i="1" u="sng" dirty="0"/>
          </a:p>
          <a:p>
            <a:r>
              <a:rPr lang="en-US" sz="2400" dirty="0"/>
              <a:t>Rachel Whitt</a:t>
            </a:r>
            <a:endParaRPr lang="en-US" dirty="0"/>
          </a:p>
          <a:p>
            <a:r>
              <a:rPr lang="en-US" i="1" dirty="0"/>
              <a:t>Email: </a:t>
            </a:r>
            <a:r>
              <a:rPr lang="en-US" i="1" dirty="0">
                <a:hlinkClick r:id="rId7"/>
              </a:rPr>
              <a:t>rwhitt@sevatec.com</a:t>
            </a:r>
            <a:endParaRPr lang="en-US" i="1" dirty="0"/>
          </a:p>
          <a:p>
            <a:r>
              <a:rPr lang="en-US" i="1" dirty="0"/>
              <a:t>LinkedIn: </a:t>
            </a:r>
            <a:r>
              <a:rPr lang="en-US" i="1" u="sng" dirty="0">
                <a:hlinkClick r:id="rId6" tooltip="www.linkedin.com/in/johnwhughesjr"/>
              </a:rPr>
              <a:t>www.linkedin.com/in/rachelewhitt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0676"/>
            <a:ext cx="4238952" cy="48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9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Impact Mapping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22163"/>
            <a:ext cx="3702423" cy="371109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151" y="1122163"/>
            <a:ext cx="2857500" cy="28575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069150" y="4079826"/>
            <a:ext cx="2857501" cy="44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Gojko</a:t>
            </a:r>
            <a:r>
              <a:rPr lang="en-US" dirty="0"/>
              <a:t> </a:t>
            </a:r>
            <a:r>
              <a:rPr lang="en-US" dirty="0" err="1"/>
              <a:t>Adzic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69859" y="4626303"/>
            <a:ext cx="65711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Impact Mapping is an amalgamation of several existing tools and practices to provide one “super-practice” for </a:t>
            </a:r>
            <a:r>
              <a:rPr lang="en-US" sz="2000" b="1" dirty="0">
                <a:solidFill>
                  <a:srgbClr val="002060"/>
                </a:solidFill>
              </a:rPr>
              <a:t>strategic planning</a:t>
            </a:r>
            <a:r>
              <a:rPr lang="en-US" sz="2000" dirty="0">
                <a:solidFill>
                  <a:srgbClr val="002060"/>
                </a:solidFill>
              </a:rPr>
              <a:t> that </a:t>
            </a:r>
            <a:r>
              <a:rPr lang="en-US" sz="2000" u="sng" dirty="0">
                <a:solidFill>
                  <a:srgbClr val="002060"/>
                </a:solidFill>
              </a:rPr>
              <a:t>prevents</a:t>
            </a:r>
            <a:r>
              <a:rPr lang="en-US" sz="2000" dirty="0">
                <a:solidFill>
                  <a:srgbClr val="002060"/>
                </a:solidFill>
              </a:rPr>
              <a:t> organizations from </a:t>
            </a:r>
            <a:r>
              <a:rPr lang="en-US" sz="2000" u="sng" dirty="0">
                <a:solidFill>
                  <a:srgbClr val="002060"/>
                </a:solidFill>
              </a:rPr>
              <a:t>losing sight of their mission, goals, and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918" y="5173080"/>
            <a:ext cx="47512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Other Resources:</a:t>
            </a:r>
            <a:endParaRPr lang="en-US" sz="1600" dirty="0">
              <a:solidFill>
                <a:srgbClr val="002060"/>
              </a:solidFill>
              <a:hlinkClick r:id="rId4"/>
            </a:endParaRPr>
          </a:p>
          <a:p>
            <a:r>
              <a:rPr lang="en-US" sz="1200" dirty="0">
                <a:hlinkClick r:id="rId4"/>
              </a:rPr>
              <a:t>www.impactmapping.org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https://github.com/impactmapping/open-impact-mapping-workshop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https://www.impactmapping.org/book.html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7096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Impact Mapping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16780" y="1541018"/>
            <a:ext cx="5151715" cy="3418581"/>
            <a:chOff x="6937358" y="2516023"/>
            <a:chExt cx="5151715" cy="3418581"/>
          </a:xfrm>
        </p:grpSpPr>
        <p:pic>
          <p:nvPicPr>
            <p:cNvPr id="4" name="Content Placeholder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69872" y="2879426"/>
              <a:ext cx="4911622" cy="3055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6937358" y="2516023"/>
              <a:ext cx="5151715" cy="426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E36C0A"/>
                </a:buClr>
              </a:pPr>
              <a:r>
                <a:rPr lang="en-US" b="1" dirty="0">
                  <a:solidFill>
                    <a:srgbClr val="000066"/>
                  </a:solidFill>
                  <a:latin typeface="+mn-lt"/>
                  <a:cs typeface="+mn-cs"/>
                </a:rPr>
                <a:t>Deliver business goals, not just ship software</a:t>
              </a:r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598" y="1531782"/>
            <a:ext cx="6363619" cy="393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panose="020B0604020202020204" pitchFamily="34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Keeps focus on business goals</a:t>
            </a:r>
          </a:p>
          <a:p>
            <a:r>
              <a:rPr lang="en-US" sz="2000" dirty="0"/>
              <a:t>Promotes collaboration</a:t>
            </a:r>
          </a:p>
          <a:p>
            <a:r>
              <a:rPr lang="en-US" sz="2000" dirty="0"/>
              <a:t>Identifies underlying assumptions</a:t>
            </a:r>
          </a:p>
          <a:p>
            <a:r>
              <a:rPr lang="en-US" sz="2000" dirty="0"/>
              <a:t>Facilitates ongoing Roadmap management</a:t>
            </a:r>
          </a:p>
          <a:p>
            <a:r>
              <a:rPr lang="en-US" sz="2000" dirty="0"/>
              <a:t>Create better User Stories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609598" y="2274769"/>
            <a:ext cx="6220180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92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an Impact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u="sng" dirty="0"/>
              <a:t>Why</a:t>
            </a:r>
            <a:r>
              <a:rPr lang="en-US" dirty="0"/>
              <a:t> are we doing this</a:t>
            </a:r>
          </a:p>
          <a:p>
            <a:r>
              <a:rPr lang="en-US" dirty="0"/>
              <a:t>Actors</a:t>
            </a:r>
          </a:p>
          <a:p>
            <a:pPr lvl="1"/>
            <a:r>
              <a:rPr lang="en-US" u="sng" dirty="0"/>
              <a:t>Who</a:t>
            </a:r>
            <a:r>
              <a:rPr lang="en-GB" dirty="0"/>
              <a:t> will be impacted by this?</a:t>
            </a:r>
            <a:endParaRPr lang="en-US" dirty="0"/>
          </a:p>
          <a:p>
            <a:pPr lvl="1"/>
            <a:r>
              <a:rPr lang="en-GB" u="sng" dirty="0"/>
              <a:t>Who</a:t>
            </a:r>
            <a:r>
              <a:rPr lang="en-GB" dirty="0"/>
              <a:t> can help to achieve the goal?</a:t>
            </a:r>
            <a:endParaRPr lang="en-US" dirty="0"/>
          </a:p>
          <a:p>
            <a:pPr lvl="1"/>
            <a:r>
              <a:rPr lang="en-GB" u="sng" dirty="0"/>
              <a:t>Who</a:t>
            </a:r>
            <a:r>
              <a:rPr lang="en-GB" dirty="0"/>
              <a:t> can obstruct?</a:t>
            </a:r>
          </a:p>
          <a:p>
            <a:pPr lvl="1"/>
            <a:r>
              <a:rPr lang="en-US" u="sng" dirty="0"/>
              <a:t>Who</a:t>
            </a:r>
            <a:r>
              <a:rPr lang="en-US" dirty="0"/>
              <a:t> is a part of </a:t>
            </a:r>
            <a:r>
              <a:rPr lang="en-US" i="1" dirty="0"/>
              <a:t>building, consuming, or influencing</a:t>
            </a:r>
            <a:r>
              <a:rPr lang="en-US" dirty="0"/>
              <a:t> the solution</a:t>
            </a:r>
          </a:p>
          <a:p>
            <a:r>
              <a:rPr lang="en-US" dirty="0"/>
              <a:t>Impacts</a:t>
            </a:r>
          </a:p>
          <a:p>
            <a:pPr lvl="1"/>
            <a:r>
              <a:rPr lang="en-US" u="sng" dirty="0"/>
              <a:t>How</a:t>
            </a:r>
            <a:r>
              <a:rPr lang="en-US" dirty="0"/>
              <a:t> </a:t>
            </a:r>
            <a:r>
              <a:rPr lang="en-GB" dirty="0"/>
              <a:t>will this impact them?</a:t>
            </a:r>
            <a:endParaRPr lang="en-US" dirty="0"/>
          </a:p>
          <a:p>
            <a:pPr lvl="1"/>
            <a:r>
              <a:rPr lang="en-GB" u="sng" dirty="0"/>
              <a:t>How</a:t>
            </a:r>
            <a:r>
              <a:rPr lang="en-GB" dirty="0"/>
              <a:t> should their behaviour change?</a:t>
            </a:r>
            <a:endParaRPr lang="en-US" dirty="0"/>
          </a:p>
          <a:p>
            <a:pPr lvl="1"/>
            <a:r>
              <a:rPr lang="en-GB" u="sng" dirty="0"/>
              <a:t>How</a:t>
            </a:r>
            <a:r>
              <a:rPr lang="en-GB" dirty="0"/>
              <a:t> can they help?</a:t>
            </a:r>
            <a:endParaRPr lang="en-US" dirty="0"/>
          </a:p>
          <a:p>
            <a:pPr lvl="1"/>
            <a:r>
              <a:rPr lang="en-GB" u="sng" dirty="0"/>
              <a:t>How</a:t>
            </a:r>
            <a:r>
              <a:rPr lang="en-GB" dirty="0"/>
              <a:t> can they obstruct?</a:t>
            </a:r>
            <a:endParaRPr lang="en-US" dirty="0"/>
          </a:p>
          <a:p>
            <a:r>
              <a:rPr lang="en-US" dirty="0"/>
              <a:t>Deliverables</a:t>
            </a:r>
          </a:p>
          <a:p>
            <a:pPr lvl="1"/>
            <a:r>
              <a:rPr lang="en-US" u="sng" dirty="0"/>
              <a:t>What</a:t>
            </a:r>
            <a:r>
              <a:rPr lang="en-US" dirty="0"/>
              <a:t> can we do/deliver to cause an impact</a:t>
            </a:r>
          </a:p>
          <a:p>
            <a:pPr lvl="1"/>
            <a:endParaRPr lang="en-US" dirty="0"/>
          </a:p>
          <a:p>
            <a:r>
              <a:rPr lang="en-US" dirty="0"/>
              <a:t>**Measurements</a:t>
            </a:r>
          </a:p>
          <a:p>
            <a:pPr lvl="1"/>
            <a:r>
              <a:rPr lang="en-US" dirty="0"/>
              <a:t>Goal </a:t>
            </a:r>
            <a:r>
              <a:rPr lang="mr-IN" dirty="0"/>
              <a:t>–</a:t>
            </a:r>
            <a:r>
              <a:rPr lang="en-US" dirty="0"/>
              <a:t> what amount of change do we desire to achieve</a:t>
            </a:r>
          </a:p>
          <a:p>
            <a:pPr lvl="1"/>
            <a:r>
              <a:rPr lang="en-US" dirty="0"/>
              <a:t>Deliverables </a:t>
            </a:r>
            <a:r>
              <a:rPr lang="mr-IN" dirty="0"/>
              <a:t>–</a:t>
            </a:r>
            <a:r>
              <a:rPr lang="en-US" dirty="0"/>
              <a:t> what amount of change will this deliverable make towards our goal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7" t="27838" r="7397" b="26246"/>
          <a:stretch/>
        </p:blipFill>
        <p:spPr>
          <a:xfrm>
            <a:off x="6615953" y="481477"/>
            <a:ext cx="5486400" cy="227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of an Impact Mapping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Impact Map itself</a:t>
            </a:r>
          </a:p>
          <a:p>
            <a:r>
              <a:rPr lang="en-US" sz="2000" dirty="0"/>
              <a:t>The discussion </a:t>
            </a:r>
          </a:p>
          <a:p>
            <a:r>
              <a:rPr lang="en-US" sz="2000" dirty="0"/>
              <a:t>The ability to prioritize your roadmap and backlog according to measurable assumptions</a:t>
            </a:r>
          </a:p>
          <a:p>
            <a:r>
              <a:rPr lang="en-US" sz="2000" dirty="0"/>
              <a:t>The ability to create user stories directly from your Impact Map</a:t>
            </a:r>
          </a:p>
          <a:p>
            <a:pPr lvl="1"/>
            <a:r>
              <a:rPr lang="en-US" sz="1800" dirty="0"/>
              <a:t>As an “</a:t>
            </a:r>
            <a:r>
              <a:rPr lang="en-US" sz="1800" u="sng" dirty="0"/>
              <a:t>Actor</a:t>
            </a:r>
            <a:r>
              <a:rPr lang="en-US" sz="1800" dirty="0"/>
              <a:t>,” I want to “</a:t>
            </a:r>
            <a:r>
              <a:rPr lang="en-US" sz="1800" u="sng" dirty="0"/>
              <a:t>Deliverable</a:t>
            </a:r>
            <a:r>
              <a:rPr lang="en-US" sz="1800" dirty="0"/>
              <a:t>,” So that I may “</a:t>
            </a:r>
            <a:r>
              <a:rPr lang="en-US" sz="1800" u="sng" dirty="0"/>
              <a:t>Impact</a:t>
            </a:r>
            <a:r>
              <a:rPr lang="en-US" sz="1800" dirty="0"/>
              <a:t>” [In order to achieve </a:t>
            </a:r>
            <a:r>
              <a:rPr lang="en-US" sz="1800" u="sng" dirty="0"/>
              <a:t>Goal</a:t>
            </a:r>
            <a:r>
              <a:rPr lang="en-US" sz="1800" dirty="0"/>
              <a:t>]</a:t>
            </a:r>
          </a:p>
          <a:p>
            <a:r>
              <a:rPr lang="en-US" sz="2000" dirty="0"/>
              <a:t>A set of experiments and measures that you can monitor through dashboards and other visual radiators</a:t>
            </a:r>
          </a:p>
        </p:txBody>
      </p:sp>
    </p:spTree>
    <p:extLst>
      <p:ext uri="{BB962C8B-B14F-4D97-AF65-F5344CB8AC3E}">
        <p14:creationId xmlns:p14="http://schemas.microsoft.com/office/powerpoint/2010/main" val="72504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16" y="462577"/>
            <a:ext cx="640080" cy="5922087"/>
          </a:xfrm>
        </p:spPr>
        <p:txBody>
          <a:bodyPr vert="wordArtVert">
            <a:normAutofit/>
          </a:bodyPr>
          <a:lstStyle/>
          <a:p>
            <a:r>
              <a:rPr lang="en-US" dirty="0"/>
              <a:t>An Example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40130" y="360004"/>
            <a:ext cx="10704813" cy="6497995"/>
            <a:chOff x="1040130" y="360004"/>
            <a:chExt cx="10704813" cy="64979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130" y="360004"/>
              <a:ext cx="10704813" cy="649799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40130" y="6541770"/>
              <a:ext cx="434340" cy="308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15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266" y="320946"/>
            <a:ext cx="10972800" cy="850900"/>
          </a:xfrm>
        </p:spPr>
        <p:txBody>
          <a:bodyPr/>
          <a:lstStyle/>
          <a:p>
            <a:r>
              <a:rPr lang="en-US" dirty="0"/>
              <a:t>The Big Picture of How the Process and Tools Can Fit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6" y="1061711"/>
            <a:ext cx="1614654" cy="4582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400" dirty="0"/>
              <a:t>Goals and Objectives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21" y="1492043"/>
            <a:ext cx="3137824" cy="1958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53" y="1996848"/>
            <a:ext cx="2829493" cy="2284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4118"/>
          <a:stretch/>
        </p:blipFill>
        <p:spPr>
          <a:xfrm>
            <a:off x="8255636" y="1492043"/>
            <a:ext cx="3525677" cy="2504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041"/>
          <a:stretch/>
        </p:blipFill>
        <p:spPr>
          <a:xfrm>
            <a:off x="7296150" y="4434840"/>
            <a:ext cx="3634740" cy="2275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720" y="4515749"/>
            <a:ext cx="2934484" cy="2111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696825" y="1118860"/>
            <a:ext cx="3116020" cy="46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1400" dirty="0"/>
              <a:t>Impact map to align actions to goals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098830" y="974080"/>
            <a:ext cx="2792916" cy="46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1400" dirty="0"/>
              <a:t>Backlog of actions to persist and provide order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8219035" y="1069601"/>
            <a:ext cx="3502023" cy="46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1400" dirty="0"/>
              <a:t>Kanban Board to manage near term effort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6122670" y="4933443"/>
            <a:ext cx="1066800" cy="143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1400" dirty="0"/>
              <a:t>Dashboard to keep big picture goals and progress in sight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069931" y="5019203"/>
            <a:ext cx="1438974" cy="183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8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charset="0"/>
              <a:buChar char="–"/>
              <a:defRPr sz="1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000066"/>
              </a:buClr>
              <a:buFont typeface="Arial" charset="0"/>
              <a:buChar char="–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E36C0A"/>
              </a:buClr>
              <a:buFont typeface="Arial" charset="0"/>
              <a:buChar char="•"/>
              <a:defRPr sz="1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1400" dirty="0"/>
              <a:t>Dedicated Slack channel to facilitate persistent communication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55" y="1664265"/>
            <a:ext cx="1109568" cy="2054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2253" y="1492043"/>
            <a:ext cx="2829493" cy="46181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34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2"/>
          <p:cNvSpPr>
            <a:spLocks noGrp="1"/>
          </p:cNvSpPr>
          <p:nvPr>
            <p:ph type="subTitle" idx="1"/>
          </p:nvPr>
        </p:nvSpPr>
        <p:spPr>
          <a:xfrm>
            <a:off x="3695700" y="5172339"/>
            <a:ext cx="5829300" cy="540544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dirty="0"/>
              <a:t>Let’s build an Impact Map </a:t>
            </a:r>
          </a:p>
        </p:txBody>
      </p:sp>
      <p:sp>
        <p:nvSpPr>
          <p:cNvPr id="10243" name="Title 1"/>
          <p:cNvSpPr>
            <a:spLocks noGrp="1"/>
          </p:cNvSpPr>
          <p:nvPr>
            <p:ph type="ctrTitle"/>
          </p:nvPr>
        </p:nvSpPr>
        <p:spPr>
          <a:xfrm>
            <a:off x="3695700" y="4231109"/>
            <a:ext cx="5829300" cy="7953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Workshoppy</a:t>
            </a:r>
            <a:r>
              <a:rPr lang="en-US" altLang="en-US" dirty="0"/>
              <a:t> Part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787" y="316129"/>
            <a:ext cx="5467887" cy="397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2773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15843</TotalTime>
  <Words>1534</Words>
  <Application>Microsoft Office PowerPoint</Application>
  <PresentationFormat>Widescreen</PresentationFormat>
  <Paragraphs>212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Georgia</vt:lpstr>
      <vt:lpstr>Mangal</vt:lpstr>
      <vt:lpstr>Wingdings</vt:lpstr>
      <vt:lpstr>1_Custom Design</vt:lpstr>
      <vt:lpstr>Impact Mapping Workshop </vt:lpstr>
      <vt:lpstr>Objectives for this Impact Mapping Workshop</vt:lpstr>
      <vt:lpstr>What Is Impact Mapping</vt:lpstr>
      <vt:lpstr>Why Impact Mapping</vt:lpstr>
      <vt:lpstr>Elements of an Impact Map</vt:lpstr>
      <vt:lpstr>Outputs of an Impact Mapping Session</vt:lpstr>
      <vt:lpstr>An Example</vt:lpstr>
      <vt:lpstr>The Big Picture of How the Process and Tools Can Fit Together</vt:lpstr>
      <vt:lpstr>The Workshoppy Part</vt:lpstr>
      <vt:lpstr>Preparing Your Goals</vt:lpstr>
      <vt:lpstr>Preparation Step 1: Discover Goals </vt:lpstr>
      <vt:lpstr>Preparation Step 2: Define Good Measurements</vt:lpstr>
      <vt:lpstr>Preparation Step 3: Plan Your First Milestone</vt:lpstr>
      <vt:lpstr>Now You Are Ready To Hold an Impact Mapping Session</vt:lpstr>
      <vt:lpstr>Mapping Step 1a: Determine the Actors: the “Who”</vt:lpstr>
      <vt:lpstr>Mapping Step 1b: Determine the Impacts: the “How”</vt:lpstr>
      <vt:lpstr>Mapping Step 1c: Determine Deliverables: the “What”</vt:lpstr>
      <vt:lpstr>Mapping Step 2: Find Alternatives</vt:lpstr>
      <vt:lpstr>Mapping Step 3: Identify Key Priorities</vt:lpstr>
      <vt:lpstr>Mapping Step 4: Earn or Learn (Think Lean Startup!)</vt:lpstr>
      <vt:lpstr>Create User Stories</vt:lpstr>
      <vt:lpstr>PowerPoint Presentation</vt:lpstr>
      <vt:lpstr>Questions &amp; Answers</vt:lpstr>
    </vt:vector>
  </TitlesOfParts>
  <Company>Sevatec,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Capabilities Presentation</dc:title>
  <dc:creator>Larry Verdell Norton</dc:creator>
  <cp:lastModifiedBy>John Hughes</cp:lastModifiedBy>
  <cp:revision>554</cp:revision>
  <dcterms:created xsi:type="dcterms:W3CDTF">2009-07-06T17:51:43Z</dcterms:created>
  <dcterms:modified xsi:type="dcterms:W3CDTF">2016-12-15T21:59:11Z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TC102282701033</vt:lpwstr>
  </property>
</Properties>
</file>